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03" r:id="rId3"/>
    <p:sldId id="310" r:id="rId4"/>
    <p:sldId id="311" r:id="rId5"/>
    <p:sldId id="312" r:id="rId6"/>
    <p:sldId id="313" r:id="rId7"/>
    <p:sldId id="322" r:id="rId8"/>
    <p:sldId id="323" r:id="rId9"/>
    <p:sldId id="324" r:id="rId10"/>
    <p:sldId id="304" r:id="rId11"/>
    <p:sldId id="305" r:id="rId12"/>
    <p:sldId id="306" r:id="rId13"/>
    <p:sldId id="307" r:id="rId14"/>
    <p:sldId id="319" r:id="rId15"/>
    <p:sldId id="320" r:id="rId16"/>
    <p:sldId id="309" r:id="rId17"/>
    <p:sldId id="316" r:id="rId18"/>
    <p:sldId id="315" r:id="rId19"/>
    <p:sldId id="317" r:id="rId20"/>
    <p:sldId id="318" r:id="rId21"/>
    <p:sldId id="321" r:id="rId22"/>
    <p:sldId id="29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3518441" y="3646179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Building user interfaces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3" name="Grafik 2" descr="Ein Bild, das Text, Schild, gelb, Gerät enthält.&#10;&#10;Automatisch generierte Beschreibung">
            <a:extLst>
              <a:ext uri="{FF2B5EF4-FFF2-40B4-BE49-F238E27FC236}">
                <a16:creationId xmlns:a16="http://schemas.microsoft.com/office/drawing/2014/main" id="{2D2B2E0D-9428-2F41-73DB-74A73E1D18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468" y="1908243"/>
            <a:ext cx="7424532" cy="9899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41D36AF-A410-8F11-0F68-09CDF9B7B8A0}"/>
              </a:ext>
            </a:extLst>
          </p:cNvPr>
          <p:cNvGrpSpPr/>
          <p:nvPr/>
        </p:nvGrpSpPr>
        <p:grpSpPr>
          <a:xfrm>
            <a:off x="5559288" y="1828802"/>
            <a:ext cx="8468141" cy="914400"/>
            <a:chOff x="1848678" y="1630018"/>
            <a:chExt cx="8468141" cy="9144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FEBE529-F404-EF75-17FE-B9E8EBC1F61E}"/>
                </a:ext>
              </a:extLst>
            </p:cNvPr>
            <p:cNvSpPr/>
            <p:nvPr/>
          </p:nvSpPr>
          <p:spPr>
            <a:xfrm>
              <a:off x="7712766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FBAAA6A-BC01-CB21-CD88-0EAD23F57DA6}"/>
                </a:ext>
              </a:extLst>
            </p:cNvPr>
            <p:cNvSpPr/>
            <p:nvPr/>
          </p:nvSpPr>
          <p:spPr>
            <a:xfrm>
              <a:off x="4780722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CE49857-A3C8-8831-53D6-03BD7B611B23}"/>
                </a:ext>
              </a:extLst>
            </p:cNvPr>
            <p:cNvSpPr/>
            <p:nvPr/>
          </p:nvSpPr>
          <p:spPr>
            <a:xfrm>
              <a:off x="1848678" y="163001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E713624-705F-D82B-9CC4-8293EAD40A11}"/>
              </a:ext>
            </a:extLst>
          </p:cNvPr>
          <p:cNvGrpSpPr/>
          <p:nvPr/>
        </p:nvGrpSpPr>
        <p:grpSpPr>
          <a:xfrm>
            <a:off x="5559288" y="4979504"/>
            <a:ext cx="2604054" cy="3286538"/>
            <a:chOff x="2007703" y="3935896"/>
            <a:chExt cx="2604054" cy="328653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A02C6A4-C962-1FD0-17E2-873A1EDE3CB8}"/>
                </a:ext>
              </a:extLst>
            </p:cNvPr>
            <p:cNvSpPr/>
            <p:nvPr/>
          </p:nvSpPr>
          <p:spPr>
            <a:xfrm>
              <a:off x="2007704" y="3935896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D9744A8-EBB6-470B-1F27-DB440CB09767}"/>
                </a:ext>
              </a:extLst>
            </p:cNvPr>
            <p:cNvSpPr/>
            <p:nvPr/>
          </p:nvSpPr>
          <p:spPr>
            <a:xfrm>
              <a:off x="2007704" y="5121965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00BCE61-20AD-D192-B996-7646AA698876}"/>
                </a:ext>
              </a:extLst>
            </p:cNvPr>
            <p:cNvSpPr/>
            <p:nvPr/>
          </p:nvSpPr>
          <p:spPr>
            <a:xfrm>
              <a:off x="2007703" y="63080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C191DF1-7CBA-F2A9-0F6D-1C2ECD4A0DC8}"/>
              </a:ext>
            </a:extLst>
          </p:cNvPr>
          <p:cNvGrpSpPr/>
          <p:nvPr/>
        </p:nvGrpSpPr>
        <p:grpSpPr>
          <a:xfrm>
            <a:off x="5559288" y="9866240"/>
            <a:ext cx="3876257" cy="1689652"/>
            <a:chOff x="2007703" y="8054008"/>
            <a:chExt cx="3876257" cy="1689652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FD52648-B799-26D9-4C39-D469E6C18B23}"/>
                </a:ext>
              </a:extLst>
            </p:cNvPr>
            <p:cNvSpPr/>
            <p:nvPr/>
          </p:nvSpPr>
          <p:spPr>
            <a:xfrm>
              <a:off x="3279907" y="8829260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9AD7473-D76D-15ED-577D-C01AB3024E76}"/>
                </a:ext>
              </a:extLst>
            </p:cNvPr>
            <p:cNvSpPr/>
            <p:nvPr/>
          </p:nvSpPr>
          <p:spPr>
            <a:xfrm>
              <a:off x="2643805" y="8441634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DE9EA73-310E-63DA-6B12-55F5B7C14D59}"/>
                </a:ext>
              </a:extLst>
            </p:cNvPr>
            <p:cNvSpPr/>
            <p:nvPr/>
          </p:nvSpPr>
          <p:spPr>
            <a:xfrm>
              <a:off x="2007703" y="8054008"/>
              <a:ext cx="2604053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88B51DA0-52C3-7B58-C95F-C3E71ACAD677}"/>
              </a:ext>
            </a:extLst>
          </p:cNvPr>
          <p:cNvSpPr txBox="1"/>
          <p:nvPr/>
        </p:nvSpPr>
        <p:spPr>
          <a:xfrm>
            <a:off x="15486173" y="1868816"/>
            <a:ext cx="1946047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Row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FCEFEAE-5AF0-026D-0C34-9CD18A47A7D1}"/>
              </a:ext>
            </a:extLst>
          </p:cNvPr>
          <p:cNvCxnSpPr>
            <a:cxnSpLocks/>
          </p:cNvCxnSpPr>
          <p:nvPr/>
        </p:nvCxnSpPr>
        <p:spPr>
          <a:xfrm>
            <a:off x="5559288" y="3379305"/>
            <a:ext cx="8468141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F5BECFE-DE5B-7F2E-F032-1652D2327769}"/>
              </a:ext>
            </a:extLst>
          </p:cNvPr>
          <p:cNvCxnSpPr>
            <a:cxnSpLocks/>
          </p:cNvCxnSpPr>
          <p:nvPr/>
        </p:nvCxnSpPr>
        <p:spPr>
          <a:xfrm>
            <a:off x="9793358" y="5095462"/>
            <a:ext cx="0" cy="325340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512A442-8D09-7CE1-50DE-D552EAADC698}"/>
              </a:ext>
            </a:extLst>
          </p:cNvPr>
          <p:cNvSpPr txBox="1"/>
          <p:nvPr/>
        </p:nvSpPr>
        <p:spPr>
          <a:xfrm>
            <a:off x="15486173" y="6202145"/>
            <a:ext cx="3052119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Column</a:t>
            </a: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()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2A8D804-09BF-2D2B-0F67-A985EEFC035B}"/>
              </a:ext>
            </a:extLst>
          </p:cNvPr>
          <p:cNvCxnSpPr>
            <a:cxnSpLocks/>
          </p:cNvCxnSpPr>
          <p:nvPr/>
        </p:nvCxnSpPr>
        <p:spPr>
          <a:xfrm>
            <a:off x="10375302" y="9859617"/>
            <a:ext cx="1492020" cy="169627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A819B87-6989-6D39-71A4-203B8725DF46}"/>
              </a:ext>
            </a:extLst>
          </p:cNvPr>
          <p:cNvSpPr txBox="1"/>
          <p:nvPr/>
        </p:nvSpPr>
        <p:spPr>
          <a:xfrm>
            <a:off x="15486173" y="9939383"/>
            <a:ext cx="1946046" cy="841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Box()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C638A03-0544-3A26-29D1-E3C2A1F0A3F9}"/>
              </a:ext>
            </a:extLst>
          </p:cNvPr>
          <p:cNvSpPr txBox="1"/>
          <p:nvPr/>
        </p:nvSpPr>
        <p:spPr>
          <a:xfrm>
            <a:off x="9282802" y="3432234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x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18FDBF-EF64-D6E2-7118-4D2300B834E5}"/>
              </a:ext>
            </a:extLst>
          </p:cNvPr>
          <p:cNvSpPr txBox="1"/>
          <p:nvPr/>
        </p:nvSpPr>
        <p:spPr>
          <a:xfrm>
            <a:off x="10375302" y="6352721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y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49C7877-2129-459C-CBD2-BF88C815BD8D}"/>
              </a:ext>
            </a:extLst>
          </p:cNvPr>
          <p:cNvSpPr txBox="1"/>
          <p:nvPr/>
        </p:nvSpPr>
        <p:spPr>
          <a:xfrm>
            <a:off x="12214846" y="10283566"/>
            <a:ext cx="10211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z </a:t>
            </a:r>
            <a:r>
              <a:rPr kumimoji="0" lang="de-DE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axis</a:t>
            </a:r>
            <a:endParaRPr kumimoji="0" lang="de-D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950509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57A8-8B83-600D-B9C3-BC9049B2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5" y="255021"/>
            <a:ext cx="14294312" cy="102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EA22D5-3FCA-8315-4794-919DF756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9631929"/>
            <a:ext cx="1160145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C9D64A-5936-32F6-61A1-4035CFAF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774" y="4562722"/>
            <a:ext cx="12306300" cy="636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9826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E14882-ED51-0C03-BC25-A34B0953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05" y="2418936"/>
            <a:ext cx="8949773" cy="750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9AA32A-5B59-07F6-992E-E02D2927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195" y="2418936"/>
            <a:ext cx="107061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EB5D913-4D34-A4C3-7857-FC09B5680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195" y="6642653"/>
            <a:ext cx="1217295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72488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F2CE504-3BC6-F473-2AEB-486DC018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76" y="338604"/>
            <a:ext cx="7692887" cy="13038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76A12D-3A47-F6CB-365D-EA9F1B74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028950"/>
            <a:ext cx="910590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778B17-2EE4-E39F-1433-ECD8777A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969112"/>
            <a:ext cx="9239250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34032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6A6A8-D4BD-65CC-985F-143D6B3F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Isn‘t nesting layouts costly?</a:t>
            </a:r>
            <a:r>
              <a:rPr lang="de-DE" dirty="0"/>
              <a:t>🤔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EE26D6-663F-AFC2-78D1-C1D4280ECBD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Didn‘t Google introduce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/>
              <a:t> to better handle complex UIs?</a:t>
            </a:r>
          </a:p>
          <a:p>
            <a:r>
              <a:rPr lang="en-US" dirty="0"/>
              <a:t>With Jetpack Compose children are measured only once</a:t>
            </a:r>
          </a:p>
          <a:p>
            <a:r>
              <a:rPr lang="en-US" dirty="0"/>
              <a:t>So, layout hierarchies are no problem</a:t>
            </a:r>
          </a:p>
          <a:p>
            <a:r>
              <a:rPr lang="en-US" dirty="0"/>
              <a:t>But there’s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too</a:t>
            </a:r>
            <a:br>
              <a:rPr lang="en-US" dirty="0"/>
            </a:br>
            <a:r>
              <a:rPr lang="en-US" dirty="0"/>
              <a:t>(after the break)</a:t>
            </a:r>
          </a:p>
        </p:txBody>
      </p:sp>
    </p:spTree>
    <p:extLst>
      <p:ext uri="{BB962C8B-B14F-4D97-AF65-F5344CB8AC3E}">
        <p14:creationId xmlns:p14="http://schemas.microsoft.com/office/powerpoint/2010/main" val="40315695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B205C65-29C0-7954-BE4A-3BA00E5C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Non-visual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3BED65-9C60-2F68-6938-FE376C92B3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remember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mutableStateOf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dimensionResource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painterResource</a:t>
            </a:r>
            <a:r>
              <a:rPr lang="en-US" dirty="0"/>
              <a:t>, ...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LaunchedEffect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DisposableEffect</a:t>
            </a:r>
            <a:r>
              <a:rPr lang="en-US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11201351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C16F428E-A724-7DFB-0A34-896C6B168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5183" y="553861"/>
            <a:ext cx="5709569" cy="1181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678979-26F4-D4E0-FB62-BFA6D7CAA1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4809857" cy="8207248"/>
          </a:xfrm>
        </p:spPr>
        <p:txBody>
          <a:bodyPr/>
          <a:lstStyle/>
          <a:p>
            <a:r>
              <a:rPr lang="en-US" dirty="0"/>
              <a:t>Write an app with checkboxes that show and hide colored boxes</a:t>
            </a:r>
          </a:p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to combine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Checkbox()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Column()</a:t>
            </a:r>
            <a:r>
              <a:rPr lang="en-US" dirty="0">
                <a:cs typeface="Courier New" panose="02070309020205020404" pitchFamily="49" charset="0"/>
              </a:rPr>
              <a:t> arranges the three labeled checkboxes and 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Box()</a:t>
            </a:r>
            <a:r>
              <a:rPr lang="en-US" dirty="0">
                <a:cs typeface="Courier New" panose="02070309020205020404" pitchFamily="49" charset="0"/>
              </a:rPr>
              <a:t> containing the colored boxes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83E850BB-AB98-0EFD-0B19-5DB1D99BE255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PredefinedLayoutDemo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00705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AAD86B-A3B6-CEAA-B1BC-BE9E1D3B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1" y="1920996"/>
            <a:ext cx="11487564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AD2F76-ED7F-6366-1A3F-1EC5F5D1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562" y="1920996"/>
            <a:ext cx="5902463" cy="987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75735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b="1" dirty="0"/>
              <a:t>Modifier</a:t>
            </a:r>
            <a:r>
              <a:rPr lang="en-US" dirty="0"/>
              <a:t> amend </a:t>
            </a:r>
            <a:r>
              <a:rPr lang="en-US" dirty="0" err="1"/>
              <a:t>composables</a:t>
            </a:r>
            <a:r>
              <a:rPr lang="en-US" dirty="0"/>
              <a:t> with visual properties and behavior</a:t>
            </a:r>
          </a:p>
          <a:p>
            <a:r>
              <a:rPr lang="en-US" dirty="0"/>
              <a:t>They form chains, which 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Modifier</a:t>
            </a:r>
          </a:p>
          <a:p>
            <a:r>
              <a:rPr lang="en-US" dirty="0">
                <a:cs typeface="Courier New" panose="02070309020205020404" pitchFamily="49" charset="0"/>
              </a:rPr>
              <a:t>The order in the code defines when a modifier is applied</a:t>
            </a:r>
          </a:p>
        </p:txBody>
      </p:sp>
    </p:spTree>
    <p:extLst>
      <p:ext uri="{BB962C8B-B14F-4D97-AF65-F5344CB8AC3E}">
        <p14:creationId xmlns:p14="http://schemas.microsoft.com/office/powerpoint/2010/main" val="292096732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6967ED-C006-CBC8-EA17-F2C8FD45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UI elements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0856BC-CF6E-06D9-F054-E570BBE9EE2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Interaction and display</a:t>
            </a:r>
          </a:p>
          <a:p>
            <a:r>
              <a:rPr lang="en-US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5428381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893E5-B188-FF5E-47A9-1F2E0D05B2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maximizes a composable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.width()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.size()</a:t>
            </a:r>
            <a:r>
              <a:rPr lang="en-US" dirty="0">
                <a:cs typeface="Courier New" panose="02070309020205020404" pitchFamily="49" charset="0"/>
              </a:rPr>
              <a:t> declare the preferred width or size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.padding()</a:t>
            </a:r>
            <a:r>
              <a:rPr lang="en-US" dirty="0">
                <a:cs typeface="Courier New" panose="02070309020205020404" pitchFamily="49" charset="0"/>
              </a:rPr>
              <a:t> creates an inward-facing space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.background(color = ...)</a:t>
            </a:r>
            <a:r>
              <a:rPr lang="en-US" dirty="0">
                <a:cs typeface="Courier New" panose="02070309020205020404" pitchFamily="49" charset="0"/>
              </a:rPr>
              <a:t> creates a colored background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339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91441" y="3744269"/>
            <a:ext cx="8842401" cy="7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Chapter 4: Laying Out UI Elements</a:t>
            </a:r>
          </a:p>
        </p:txBody>
      </p:sp>
      <p:pic>
        <p:nvPicPr>
          <p:cNvPr id="4" name="Picture 2" descr="Android UI Development with Jetpack Compose">
            <a:extLst>
              <a:ext uri="{FF2B5EF4-FFF2-40B4-BE49-F238E27FC236}">
                <a16:creationId xmlns:a16="http://schemas.microsoft.com/office/drawing/2014/main" id="{AB67E7EA-B0D1-B34D-C01B-A9396876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3730752"/>
            <a:ext cx="5964366" cy="7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Zacken 4">
            <a:extLst>
              <a:ext uri="{FF2B5EF4-FFF2-40B4-BE49-F238E27FC236}">
                <a16:creationId xmlns:a16="http://schemas.microsoft.com/office/drawing/2014/main" id="{771A0EA5-882E-A423-AC07-606CA4D04B49}"/>
              </a:ext>
            </a:extLst>
          </p:cNvPr>
          <p:cNvSpPr/>
          <p:nvPr/>
        </p:nvSpPr>
        <p:spPr>
          <a:xfrm>
            <a:off x="17333842" y="5746085"/>
            <a:ext cx="5605669" cy="3320415"/>
          </a:xfrm>
          <a:prstGeom prst="irregularSeal2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free PDF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10140598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Lunch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90622B-6B1E-9740-F9CA-62A2E94B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2" y="2943501"/>
            <a:ext cx="13057752" cy="7828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C60370FE-36E4-F168-9D6C-E1525F90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2567" y="5437049"/>
            <a:ext cx="4647274" cy="2841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755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4B1B82-8EDD-0626-5F60-2445E865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05" y="3248232"/>
            <a:ext cx="12704145" cy="721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CD2C1092-81BD-FC35-DA7E-72596B14B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06660" y="5554342"/>
            <a:ext cx="4263661" cy="260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849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03A63B-8556-ACCD-EBE1-3189B4C7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67" y="3695650"/>
            <a:ext cx="12437695" cy="632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09E53BF-C5C0-174F-0FD4-08B0C43C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818" y="5484222"/>
            <a:ext cx="7255866" cy="274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64013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1C61-70D4-DAD8-52F6-07319A03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91" y="3362594"/>
            <a:ext cx="12518432" cy="699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132A244A-BBDD-BE17-1961-3A28F5AC3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22364" y="5868984"/>
            <a:ext cx="8447845" cy="197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771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A844FD62-8252-A537-A528-39DC35553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1357" y="394903"/>
            <a:ext cx="6321285" cy="1292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249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605DC63-CAA7-F257-A66C-9EB2168E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35" y="1879229"/>
            <a:ext cx="13260530" cy="9957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6204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17DDFC2-C9A1-FFA5-EEBC-4BEC5C7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8" y="426638"/>
            <a:ext cx="10866783" cy="12862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79608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Benutzerdefiniert</PresentationFormat>
  <Paragraphs>38</Paragraphs>
  <Slides>22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Courier New</vt:lpstr>
      <vt:lpstr>Helvetica Neue</vt:lpstr>
      <vt:lpstr>Helvetica Neue Medium</vt:lpstr>
      <vt:lpstr>White</vt:lpstr>
      <vt:lpstr>Building user interfaces  Thomas Künneth</vt:lpstr>
      <vt:lpstr>Two types of UI elements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Isn‘t nesting layouts costly?🤔</vt:lpstr>
      <vt:lpstr>Non-visual composables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reading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UIs</dc:title>
  <dc:subject>Jetpack Compose Workshop</dc:subject>
  <dc:creator>Thomas Künneth</dc:creator>
  <cp:lastModifiedBy>Thomas Künneth</cp:lastModifiedBy>
  <cp:revision>133</cp:revision>
  <dcterms:modified xsi:type="dcterms:W3CDTF">2022-09-18T11:46:19Z</dcterms:modified>
</cp:coreProperties>
</file>